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67" r:id="rId6"/>
    <p:sldId id="277" r:id="rId7"/>
    <p:sldId id="259" r:id="rId8"/>
    <p:sldId id="260" r:id="rId9"/>
    <p:sldId id="269" r:id="rId10"/>
    <p:sldId id="270" r:id="rId11"/>
    <p:sldId id="271" r:id="rId12"/>
    <p:sldId id="272" r:id="rId13"/>
    <p:sldId id="273" r:id="rId14"/>
    <p:sldId id="274" r:id="rId15"/>
    <p:sldId id="261" r:id="rId16"/>
    <p:sldId id="262" r:id="rId17"/>
    <p:sldId id="263" r:id="rId18"/>
    <p:sldId id="264" r:id="rId19"/>
    <p:sldId id="26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CC"/>
    <a:srgbClr val="49EDF5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A5B383-9A80-4F61-AC64-5035D44C1366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139810-3556-4C29-8872-603201C7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1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microsoft.com/office/2007/relationships/hdphoto" Target="../media/hdphoto13.wdp"/><Relationship Id="rId5" Type="http://schemas.openxmlformats.org/officeDocument/2006/relationships/image" Target="../media/image16.jpe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microsoft.com/office/2007/relationships/hdphoto" Target="../media/hdphoto15.wdp"/><Relationship Id="rId5" Type="http://schemas.openxmlformats.org/officeDocument/2006/relationships/image" Target="../media/image18.jpe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microsoft.com/office/2007/relationships/hdphoto" Target="../media/hdphoto17.wdp"/><Relationship Id="rId5" Type="http://schemas.openxmlformats.org/officeDocument/2006/relationships/image" Target="../media/image20.jpeg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microsoft.com/office/2007/relationships/hdphoto" Target="../media/hdphoto19.wdp"/><Relationship Id="rId5" Type="http://schemas.openxmlformats.org/officeDocument/2006/relationships/image" Target="../media/image22.jpeg"/><Relationship Id="rId4" Type="http://schemas.microsoft.com/office/2007/relationships/hdphoto" Target="../media/hdphoto18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21.wdp"/><Relationship Id="rId5" Type="http://schemas.openxmlformats.org/officeDocument/2006/relationships/image" Target="../media/image24.jpeg"/><Relationship Id="rId4" Type="http://schemas.microsoft.com/office/2007/relationships/hdphoto" Target="../media/hdphoto20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24.wdp"/><Relationship Id="rId5" Type="http://schemas.openxmlformats.org/officeDocument/2006/relationships/image" Target="../media/image27.jpeg"/><Relationship Id="rId4" Type="http://schemas.microsoft.com/office/2007/relationships/hdphoto" Target="../media/hdphoto2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2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2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microsoft.com/office/2007/relationships/hdphoto" Target="../media/hdphoto28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9.wdp"/><Relationship Id="rId5" Type="http://schemas.openxmlformats.org/officeDocument/2006/relationships/image" Target="../media/image12.jpe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1988840"/>
            <a:ext cx="6606480" cy="4554626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+mj-lt"/>
              </a:rPr>
              <a:t>МБОУ «Барагханская СОШ»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+mj-lt"/>
              </a:rPr>
              <a:t>презентация учебно-методических комплектов «</a:t>
            </a:r>
            <a:r>
              <a:rPr lang="ru-RU" sz="3200" b="1" dirty="0" err="1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Үзэглэл</a:t>
            </a:r>
            <a:r>
              <a:rPr lang="ru-RU" sz="3200" b="1" dirty="0" smtClean="0">
                <a:solidFill>
                  <a:srgbClr val="800000"/>
                </a:solidFill>
                <a:latin typeface="+mj-lt"/>
              </a:rPr>
              <a:t>», «</a:t>
            </a:r>
            <a:r>
              <a:rPr lang="ru-RU" sz="3200" b="1" dirty="0" err="1" smtClean="0">
                <a:solidFill>
                  <a:srgbClr val="800000"/>
                </a:solidFill>
                <a:latin typeface="+mj-lt"/>
              </a:rPr>
              <a:t>М</a:t>
            </a:r>
            <a:r>
              <a:rPr lang="ru-RU" sz="3200" b="1" dirty="0" err="1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үшэхэн</a:t>
            </a:r>
            <a:r>
              <a:rPr lang="ru-RU" sz="3200" b="1" dirty="0" smtClean="0">
                <a:solidFill>
                  <a:srgbClr val="800000"/>
                </a:solidFill>
                <a:latin typeface="+mj-lt"/>
              </a:rPr>
              <a:t>»</a:t>
            </a:r>
            <a:endParaRPr lang="ru-RU" sz="3200" b="1" dirty="0">
              <a:solidFill>
                <a:srgbClr val="8000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7"/>
    </mc:Choice>
    <mc:Fallback xmlns="">
      <p:transition spd="slow" advTm="13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Һайн даа</a:t>
            </a:r>
            <a:r>
              <a:rPr lang="ru-RU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Үзэглэлнай!</a:t>
            </a:r>
            <a:r>
              <a:rPr lang="ru-RU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/>
            </a:r>
            <a:br>
              <a:rPr lang="ru-RU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</a:br>
            <a:endParaRPr lang="ru-RU" dirty="0">
              <a:solidFill>
                <a:srgbClr val="800000"/>
              </a:solidFill>
              <a:effectLst>
                <a:reflection blurRad="12700" endPos="0" dir="5400000" sy="-90000" algn="bl" rotWithShape="0"/>
              </a:effectLst>
            </a:endParaRPr>
          </a:p>
        </p:txBody>
      </p:sp>
      <p:pic>
        <p:nvPicPr>
          <p:cNvPr id="3074" name="Picture 2" descr="G:\фото АСИ\DSC095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723137" cy="3143272"/>
          </a:xfrm>
          <a:prstGeom prst="rect">
            <a:avLst/>
          </a:prstGeom>
          <a:noFill/>
        </p:spPr>
      </p:pic>
      <p:pic>
        <p:nvPicPr>
          <p:cNvPr id="3075" name="Picture 3" descr="G:\фото АСИ\DSC0954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549"/>
          <a:stretch/>
        </p:blipFill>
        <p:spPr bwMode="auto">
          <a:xfrm>
            <a:off x="4773168" y="1000108"/>
            <a:ext cx="4128873" cy="3071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8"/>
    </mc:Choice>
    <mc:Fallback xmlns="">
      <p:transition spd="slow" advTm="1137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Буряад</a:t>
            </a:r>
            <a:r>
              <a:rPr lang="ru-RU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хэлэнэй</a:t>
            </a:r>
            <a:r>
              <a:rPr lang="ru-RU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габшагай</a:t>
            </a:r>
            <a:r>
              <a:rPr lang="ru-RU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үдэрнүүд</a:t>
            </a:r>
            <a:endParaRPr lang="ru-RU" dirty="0">
              <a:solidFill>
                <a:srgbClr val="800000"/>
              </a:solidFill>
              <a:effectLst>
                <a:reflection blurRad="12700" endPos="0" dir="5400000" sy="-90000" algn="bl" rotWithShape="0"/>
              </a:effectLst>
            </a:endParaRPr>
          </a:p>
        </p:txBody>
      </p:sp>
      <p:pic>
        <p:nvPicPr>
          <p:cNvPr id="4098" name="Picture 2" descr="C:\Users\В\Pictures\2014-10-14\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491" y="1298448"/>
            <a:ext cx="4191000" cy="3176254"/>
          </a:xfrm>
          <a:prstGeom prst="rect">
            <a:avLst/>
          </a:prstGeom>
          <a:noFill/>
        </p:spPr>
      </p:pic>
      <p:pic>
        <p:nvPicPr>
          <p:cNvPr id="4099" name="Picture 3" descr="C:\Users\В\Pictures\2014-10-14\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52" y="3501008"/>
            <a:ext cx="4343400" cy="285271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9"/>
    </mc:Choice>
    <mc:Fallback xmlns="">
      <p:transition spd="slow" advTm="14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33" y="260648"/>
            <a:ext cx="880904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Бамбарууш</a:t>
            </a:r>
            <a:r>
              <a:rPr lang="ru-RU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Гуламта</a:t>
            </a:r>
            <a:r>
              <a:rPr lang="ru-RU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нааданууд</a:t>
            </a:r>
            <a:endParaRPr lang="ru-RU" b="1" dirty="0">
              <a:solidFill>
                <a:srgbClr val="800000"/>
              </a:solidFill>
              <a:effectLst>
                <a:reflection blurRad="12700" endPos="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\Pictures\2014-10-14\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53" y="3140968"/>
            <a:ext cx="4191000" cy="2775459"/>
          </a:xfrm>
          <a:prstGeom prst="rect">
            <a:avLst/>
          </a:prstGeom>
          <a:noFill/>
        </p:spPr>
      </p:pic>
      <p:pic>
        <p:nvPicPr>
          <p:cNvPr id="5123" name="Picture 3" descr="C:\Users\В\Pictures\2014-10-14\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152" y="1196752"/>
            <a:ext cx="4343400" cy="31021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0"/>
    </mc:Choice>
    <mc:Fallback xmlns="">
      <p:transition spd="slow" advTm="15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«</a:t>
            </a:r>
            <a:r>
              <a:rPr lang="ru-RU" b="1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Баатар</a:t>
            </a:r>
            <a:r>
              <a:rPr lang="ru-RU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 - </a:t>
            </a:r>
            <a:r>
              <a:rPr lang="ru-RU" b="1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дангина</a:t>
            </a:r>
            <a:r>
              <a:rPr lang="ru-RU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»</a:t>
            </a:r>
            <a:endParaRPr lang="ru-RU" b="1" dirty="0">
              <a:solidFill>
                <a:srgbClr val="800000"/>
              </a:solidFill>
              <a:effectLst>
                <a:reflection blurRad="12700" endPos="0" dir="5400000" sy="-90000" algn="bl" rotWithShape="0"/>
              </a:effectLst>
            </a:endParaRPr>
          </a:p>
        </p:txBody>
      </p:sp>
      <p:pic>
        <p:nvPicPr>
          <p:cNvPr id="6146" name="Picture 2" descr="C:\Users\В\Pictures\2014-10-14\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43608" y="1628800"/>
            <a:ext cx="3228984" cy="4724400"/>
          </a:xfrm>
          <a:prstGeom prst="rect">
            <a:avLst/>
          </a:prstGeom>
          <a:noFill/>
        </p:spPr>
      </p:pic>
      <p:pic>
        <p:nvPicPr>
          <p:cNvPr id="6147" name="Picture 3" descr="C:\Users\В\Pictures\2014-10-14\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648200" y="2432027"/>
            <a:ext cx="4343400" cy="306074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7"/>
    </mc:Choice>
    <mc:Fallback xmlns="">
      <p:transition spd="slow" advTm="11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лощадка\100_68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695679" cy="3528392"/>
          </a:xfrm>
          <a:prstGeom prst="rect">
            <a:avLst/>
          </a:prstGeom>
          <a:noFill/>
        </p:spPr>
      </p:pic>
      <p:pic>
        <p:nvPicPr>
          <p:cNvPr id="7171" name="Picture 3" descr="G:\площадка\100_6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3" y="3068960"/>
            <a:ext cx="4599849" cy="3456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759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800000"/>
                </a:solidFill>
              </a:rPr>
              <a:t>Зунай</a:t>
            </a:r>
            <a:r>
              <a:rPr lang="ru-RU" sz="4400" b="1" dirty="0" smtClean="0">
                <a:solidFill>
                  <a:srgbClr val="800000"/>
                </a:solidFill>
              </a:rPr>
              <a:t> </a:t>
            </a:r>
            <a:r>
              <a:rPr lang="ru-RU" sz="4400" b="1" dirty="0" err="1" smtClean="0">
                <a:solidFill>
                  <a:srgbClr val="800000"/>
                </a:solidFill>
              </a:rPr>
              <a:t>найр</a:t>
            </a:r>
            <a:r>
              <a:rPr lang="ru-RU" sz="4400" b="1" dirty="0" smtClean="0">
                <a:solidFill>
                  <a:srgbClr val="800000"/>
                </a:solidFill>
              </a:rPr>
              <a:t> наадан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2"/>
    </mc:Choice>
    <mc:Fallback xmlns="">
      <p:transition spd="slow" advTm="17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26" y="804850"/>
            <a:ext cx="86868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 </a:t>
            </a:r>
            <a:r>
              <a:rPr lang="en-US" sz="2700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I</a:t>
            </a:r>
            <a:r>
              <a:rPr lang="ru-RU" sz="2700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 место в НПК «Инновационные проекты в сфере функционирования бурятского языка в номинации «Выставка методических изданий»     </a:t>
            </a:r>
            <a:br>
              <a:rPr lang="ru-RU" sz="2700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</a:br>
            <a:r>
              <a:rPr lang="ru-RU" sz="2700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/>
            </a:r>
            <a:br>
              <a:rPr lang="ru-RU" sz="2700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</a:br>
            <a:r>
              <a:rPr lang="ru-RU" sz="2700" b="1" cap="none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24.03.2010 г </a:t>
            </a:r>
            <a:r>
              <a:rPr lang="ru-RU" sz="2700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/>
            </a:r>
            <a:br>
              <a:rPr lang="ru-RU" sz="2700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</a:br>
            <a:endParaRPr lang="ru-RU" sz="2700" dirty="0">
              <a:solidFill>
                <a:srgbClr val="800000"/>
              </a:solidFill>
              <a:effectLst>
                <a:reflection blurRad="12700" endPos="0" dir="5400000" sy="-9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59" y="1626282"/>
            <a:ext cx="2896985" cy="407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143116"/>
            <a:ext cx="2862173" cy="40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2714620"/>
            <a:ext cx="2857520" cy="39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87"/>
    </mc:Choice>
    <mc:Fallback xmlns="">
      <p:transition spd="slow" advTm="22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Республиканская выставка-ярмарка педагогических инноваций, методических идей  2010 </a:t>
            </a:r>
            <a:r>
              <a:rPr lang="ru-RU" sz="2400" b="1" cap="none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г</a:t>
            </a:r>
            <a:endParaRPr lang="ru-RU" sz="2400" cap="none" dirty="0">
              <a:solidFill>
                <a:srgbClr val="800000"/>
              </a:solidFill>
              <a:effectLst>
                <a:reflection blurRad="12700" endPos="0" dir="5400000" sy="-90000" algn="bl" rotWithShape="0"/>
              </a:effectLst>
            </a:endParaRPr>
          </a:p>
        </p:txBody>
      </p:sp>
      <p:pic>
        <p:nvPicPr>
          <p:cNvPr id="4" name="Содержимое 3" descr="010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22" y="1295400"/>
            <a:ext cx="2805545" cy="381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09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408" y="2155304"/>
            <a:ext cx="2807495" cy="381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11"/>
          <p:cNvPicPr/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612006" cy="347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7"/>
    </mc:Choice>
    <mc:Fallback xmlns="">
      <p:transition spd="slow" advTm="14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140" y="1613841"/>
            <a:ext cx="3888432" cy="512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228846"/>
            <a:ext cx="8227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latin typeface="+mj-lt"/>
              </a:rPr>
              <a:t>Региональный этап </a:t>
            </a:r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IX </a:t>
            </a:r>
            <a:r>
              <a:rPr lang="ru-RU" sz="2800" dirty="0" smtClean="0">
                <a:solidFill>
                  <a:srgbClr val="800000"/>
                </a:solidFill>
                <a:latin typeface="+mj-lt"/>
              </a:rPr>
              <a:t>международной ярмарки социально-педагогических инноваций </a:t>
            </a:r>
            <a:endParaRPr lang="ru-RU" sz="2800" dirty="0" smtClean="0">
              <a:solidFill>
                <a:srgbClr val="800000"/>
              </a:solidFill>
              <a:latin typeface="+mj-lt"/>
            </a:endParaRPr>
          </a:p>
          <a:p>
            <a:pPr algn="ctr"/>
            <a:r>
              <a:rPr lang="ru-RU" sz="2800" dirty="0" smtClean="0">
                <a:solidFill>
                  <a:srgbClr val="800000"/>
                </a:solidFill>
                <a:latin typeface="+mj-lt"/>
              </a:rPr>
              <a:t>п</a:t>
            </a:r>
            <a:r>
              <a:rPr lang="ru-RU" sz="2800" dirty="0" smtClean="0">
                <a:solidFill>
                  <a:srgbClr val="800000"/>
                </a:solidFill>
                <a:latin typeface="+mj-lt"/>
              </a:rPr>
              <a:t>. </a:t>
            </a:r>
            <a:r>
              <a:rPr lang="ru-RU" sz="2800" dirty="0" err="1" smtClean="0">
                <a:solidFill>
                  <a:srgbClr val="800000"/>
                </a:solidFill>
                <a:latin typeface="+mj-lt"/>
              </a:rPr>
              <a:t>Сагаан-Нур</a:t>
            </a:r>
            <a:r>
              <a:rPr lang="ru-RU" sz="2800" dirty="0" smtClean="0">
                <a:solidFill>
                  <a:srgbClr val="800000"/>
                </a:solidFill>
                <a:latin typeface="+mj-lt"/>
              </a:rPr>
              <a:t>, </a:t>
            </a:r>
            <a:r>
              <a:rPr lang="ru-RU" sz="2800" dirty="0" smtClean="0">
                <a:solidFill>
                  <a:srgbClr val="800000"/>
                </a:solidFill>
                <a:latin typeface="+mj-lt"/>
              </a:rPr>
              <a:t>2011 г.</a:t>
            </a:r>
            <a:endParaRPr lang="ru-RU" sz="2800" dirty="0">
              <a:solidFill>
                <a:srgbClr val="8000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0"/>
    </mc:Choice>
    <mc:Fallback xmlns="">
      <p:transition spd="slow" advTm="21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96" y="1421626"/>
            <a:ext cx="3659959" cy="531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</a:rPr>
              <a:t>I </a:t>
            </a:r>
            <a:r>
              <a:rPr lang="ru-RU" sz="3600" b="1" dirty="0" smtClean="0">
                <a:solidFill>
                  <a:srgbClr val="800000"/>
                </a:solidFill>
              </a:rPr>
              <a:t>Международный конкурс «Школа высоких достижений» 2011 г.</a:t>
            </a:r>
            <a:endParaRPr lang="ru-RU" sz="3600" b="1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3"/>
    </mc:Choice>
    <mc:Fallback xmlns="">
      <p:transition spd="slow" advTm="15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\Pictures\2014-10-14\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643338" cy="51122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332656"/>
            <a:ext cx="903649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800000"/>
                </a:solidFill>
              </a:rPr>
              <a:t>I </a:t>
            </a:r>
            <a:r>
              <a:rPr lang="ru-RU" sz="2100" b="1" dirty="0" smtClean="0">
                <a:solidFill>
                  <a:srgbClr val="800000"/>
                </a:solidFill>
              </a:rPr>
              <a:t>место в региональном конкурсе на соискание премии им. Ж.Б</a:t>
            </a:r>
            <a:r>
              <a:rPr lang="ru-RU" sz="2100" b="1" dirty="0">
                <a:solidFill>
                  <a:srgbClr val="800000"/>
                </a:solidFill>
              </a:rPr>
              <a:t>.</a:t>
            </a:r>
            <a:r>
              <a:rPr lang="ru-RU" sz="2100" b="1" dirty="0" smtClean="0">
                <a:solidFill>
                  <a:srgbClr val="800000"/>
                </a:solidFill>
              </a:rPr>
              <a:t> </a:t>
            </a:r>
            <a:r>
              <a:rPr lang="ru-RU" sz="2100" b="1" dirty="0" err="1" smtClean="0">
                <a:solidFill>
                  <a:srgbClr val="800000"/>
                </a:solidFill>
              </a:rPr>
              <a:t>Санжиева</a:t>
            </a:r>
            <a:endParaRPr lang="ru-RU" sz="2100" b="1" dirty="0" smtClean="0">
              <a:solidFill>
                <a:srgbClr val="800000"/>
              </a:solidFill>
            </a:endParaRPr>
          </a:p>
          <a:p>
            <a:r>
              <a:rPr lang="ru-RU" sz="2200" b="1" dirty="0" smtClean="0">
                <a:solidFill>
                  <a:srgbClr val="800000"/>
                </a:solidFill>
              </a:rPr>
              <a:t>«За вклад и сохранение и развитие культуры бурятского народа»   2013 г.</a:t>
            </a:r>
            <a:endParaRPr lang="ru-RU" sz="2200" b="1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3"/>
    </mc:Choice>
    <mc:Fallback xmlns="">
      <p:transition spd="slow" advTm="1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299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УМК        «</a:t>
            </a:r>
            <a:r>
              <a:rPr lang="ru-RU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Үзэглэл</a:t>
            </a:r>
            <a:r>
              <a:rPr lang="ru-RU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»</a:t>
            </a:r>
            <a:endParaRPr lang="ru-RU" dirty="0">
              <a:solidFill>
                <a:srgbClr val="800000"/>
              </a:solidFill>
              <a:effectLst>
                <a:reflection blurRad="12700" endPos="0" dir="5400000" sy="-90000" algn="bl" rotWithShape="0"/>
              </a:effectLst>
            </a:endParaRPr>
          </a:p>
        </p:txBody>
      </p:sp>
      <p:pic>
        <p:nvPicPr>
          <p:cNvPr id="1026" name="Picture 2" descr="C:\Users\В\Desktop\для слайдов\узэглэл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65" y="863576"/>
            <a:ext cx="2780670" cy="3528321"/>
          </a:xfrm>
          <a:prstGeom prst="rect">
            <a:avLst/>
          </a:prstGeom>
          <a:noFill/>
        </p:spPr>
      </p:pic>
      <p:pic>
        <p:nvPicPr>
          <p:cNvPr id="1027" name="Picture 3" descr="C:\Users\В\Desktop\для слайдов\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2434523" cy="3430466"/>
          </a:xfrm>
          <a:prstGeom prst="rect">
            <a:avLst/>
          </a:prstGeom>
          <a:noFill/>
        </p:spPr>
      </p:pic>
      <p:pic>
        <p:nvPicPr>
          <p:cNvPr id="1028" name="Picture 4" descr="C:\Users\В\Desktop\для слайдов\001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27070" y="875206"/>
            <a:ext cx="2392434" cy="3411306"/>
          </a:xfrm>
          <a:prstGeom prst="rect">
            <a:avLst/>
          </a:prstGeom>
          <a:noFill/>
        </p:spPr>
      </p:pic>
      <p:pic>
        <p:nvPicPr>
          <p:cNvPr id="1029" name="Picture 5" descr="C:\Users\В\Desktop\для слайдов\001 (5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656287" cy="369786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0"/>
    </mc:Choice>
    <mc:Fallback xmlns="">
      <p:transition spd="slow" advTm="2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Эхын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һүнэй һайхан амтатай</a:t>
            </a:r>
            <a:endParaRPr lang="ru-RU" sz="4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Эльгэ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зүрхэндэм шэнгээшэ</a:t>
            </a:r>
            <a:endParaRPr lang="ru-RU" sz="4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Түрэл хэлэмнай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бултанда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гамтай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Түрбэлгүй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нангин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баялиг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гээшэ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                                   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(Ч.- Р. </a:t>
            </a:r>
            <a:r>
              <a:rPr lang="ru-RU" sz="4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Намжилов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40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2"/>
    </mc:Choice>
    <mc:Fallback xmlns="">
      <p:transition spd="slow" advTm="43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132" y="2996952"/>
            <a:ext cx="2656716" cy="3732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99" y="44624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УМК «</a:t>
            </a:r>
            <a:r>
              <a:rPr lang="ru-RU" dirty="0" err="1" smtClean="0">
                <a:solidFill>
                  <a:srgbClr val="800000"/>
                </a:solidFill>
              </a:rPr>
              <a:t>Мушэхэн</a:t>
            </a:r>
            <a:r>
              <a:rPr lang="ru-RU" dirty="0" smtClean="0">
                <a:solidFill>
                  <a:srgbClr val="800000"/>
                </a:solidFill>
              </a:rPr>
              <a:t>»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2050" name="Picture 2" descr="C:\Users\В\Desktop\для слайдов\001 (3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3854" y="905407"/>
            <a:ext cx="3264934" cy="4179777"/>
          </a:xfrm>
          <a:prstGeom prst="rect">
            <a:avLst/>
          </a:prstGeom>
          <a:noFill/>
        </p:spPr>
      </p:pic>
      <p:pic>
        <p:nvPicPr>
          <p:cNvPr id="2051" name="Picture 3" descr="C:\Users\В\Desktop\для слайдов\001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26484" y="1052736"/>
            <a:ext cx="3330715" cy="46085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9"/>
    </mc:Choice>
    <mc:Fallback xmlns="">
      <p:transition spd="slow" advTm="14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chemeClr val="tx1"/>
                </a:solidFill>
              </a:rPr>
              <a:t>Создание условий для изучения родного языка в условиях нового ФГОС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046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00000"/>
                </a:solidFill>
              </a:rPr>
              <a:t>Цель УМК</a:t>
            </a:r>
            <a:endParaRPr lang="ru-RU" sz="4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1"/>
    </mc:Choice>
    <mc:Fallback xmlns="">
      <p:transition spd="slow" advTm="52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6800" cy="47147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Этапы создания УМК</a:t>
            </a:r>
            <a:r>
              <a:rPr lang="ru-RU" sz="4000" i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/>
            </a:r>
            <a:br>
              <a:rPr lang="ru-RU" sz="4000" i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</a:br>
            <a:endParaRPr lang="ru-RU" sz="4000" i="1" dirty="0">
              <a:solidFill>
                <a:srgbClr val="800000"/>
              </a:solidFill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686800" cy="5294331"/>
          </a:xfrm>
        </p:spPr>
        <p:txBody>
          <a:bodyPr>
            <a:normAutofit fontScale="62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2002г. – выпуск </a:t>
            </a:r>
            <a:r>
              <a:rPr lang="ru-RU" b="1" dirty="0" smtClean="0">
                <a:latin typeface="Georgia" panose="02040502050405020303" pitchFamily="18" charset="0"/>
              </a:rPr>
              <a:t>учебника «</a:t>
            </a:r>
            <a:r>
              <a:rPr lang="ru-RU" b="1" dirty="0" err="1" smtClean="0">
                <a:latin typeface="Georgia" panose="02040502050405020303" pitchFamily="18" charset="0"/>
              </a:rPr>
              <a:t>Yзэглэл</a:t>
            </a:r>
            <a:r>
              <a:rPr lang="ru-RU" b="1" dirty="0">
                <a:latin typeface="Georgia" panose="02040502050405020303" pitchFamily="18" charset="0"/>
              </a:rPr>
              <a:t>», соответствующего системе общего развития ребенка.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2003г.- 2006 г. – работа над созданием учебника по бурятской литературе для 1 класса и рабочей тетради.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2006г. – выпуск учебно-методического комплекта для 1 класса, состоящего из учебника «</a:t>
            </a:r>
            <a:r>
              <a:rPr lang="ru-RU" b="1" dirty="0" err="1">
                <a:latin typeface="Georgia" panose="02040502050405020303" pitchFamily="18" charset="0"/>
              </a:rPr>
              <a:t>Мүшэхэн</a:t>
            </a:r>
            <a:r>
              <a:rPr lang="ru-RU" b="1" dirty="0">
                <a:latin typeface="Georgia" panose="02040502050405020303" pitchFamily="18" charset="0"/>
              </a:rPr>
              <a:t>», рабочей тетради и методического руководства для учителя.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2008 г. – подготовка «</a:t>
            </a:r>
            <a:r>
              <a:rPr lang="ru-RU" b="1" dirty="0" err="1">
                <a:latin typeface="Georgia" panose="02040502050405020303" pitchFamily="18" charset="0"/>
              </a:rPr>
              <a:t>Yзэглэл</a:t>
            </a:r>
            <a:r>
              <a:rPr lang="ru-RU" b="1" dirty="0">
                <a:latin typeface="Georgia" panose="02040502050405020303" pitchFamily="18" charset="0"/>
              </a:rPr>
              <a:t>» к переизданию с учетом замечаний и предложений, работа над созданием прописей в двух частях для   учебника «</a:t>
            </a:r>
            <a:r>
              <a:rPr lang="ru-RU" b="1" dirty="0" err="1">
                <a:latin typeface="Georgia" panose="02040502050405020303" pitchFamily="18" charset="0"/>
              </a:rPr>
              <a:t>Yзэглэл</a:t>
            </a:r>
            <a:r>
              <a:rPr lang="ru-RU" b="1" dirty="0">
                <a:latin typeface="Georgia" panose="02040502050405020303" pitchFamily="18" charset="0"/>
              </a:rPr>
              <a:t>».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2009г.- переиздание учебника «</a:t>
            </a:r>
            <a:r>
              <a:rPr lang="ru-RU" b="1" dirty="0" err="1">
                <a:latin typeface="Georgia" panose="02040502050405020303" pitchFamily="18" charset="0"/>
              </a:rPr>
              <a:t>Yзэглэл</a:t>
            </a:r>
            <a:r>
              <a:rPr lang="ru-RU" b="1" dirty="0">
                <a:latin typeface="Georgia" panose="02040502050405020303" pitchFamily="18" charset="0"/>
              </a:rPr>
              <a:t>» и выпуск тетрадей по письму  в двух частях.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7"/>
    </mc:Choice>
    <mc:Fallback xmlns="">
      <p:transition spd="slow" advTm="236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fontScale="70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2010г.- выпуск «Методические руководства к учебнику «</a:t>
            </a:r>
            <a:r>
              <a:rPr lang="ru-RU" b="1" dirty="0" err="1">
                <a:latin typeface="Georgia" panose="02040502050405020303" pitchFamily="18" charset="0"/>
              </a:rPr>
              <a:t>Yзэглэл</a:t>
            </a:r>
            <a:r>
              <a:rPr lang="ru-RU" b="1" dirty="0">
                <a:latin typeface="Georgia" panose="02040502050405020303" pitchFamily="18" charset="0"/>
              </a:rPr>
              <a:t>»».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2013 г. – переиздание рабочей тетради в 2-х частях  к учебнику «</a:t>
            </a:r>
            <a:r>
              <a:rPr lang="ru-RU" b="1" dirty="0" err="1">
                <a:latin typeface="Georgia" panose="02040502050405020303" pitchFamily="18" charset="0"/>
              </a:rPr>
              <a:t>Узэглэл</a:t>
            </a:r>
            <a:r>
              <a:rPr lang="ru-RU" b="1" dirty="0">
                <a:latin typeface="Georgia" panose="02040502050405020303" pitchFamily="18" charset="0"/>
              </a:rPr>
              <a:t>».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2013 г. – переиздание «Методические рекомендации к учебнику «</a:t>
            </a:r>
            <a:r>
              <a:rPr lang="ru-RU" b="1" dirty="0" err="1">
                <a:latin typeface="Georgia" panose="02040502050405020303" pitchFamily="18" charset="0"/>
              </a:rPr>
              <a:t>Узэглэл</a:t>
            </a:r>
            <a:r>
              <a:rPr lang="ru-RU" b="1" dirty="0">
                <a:latin typeface="Georgia" panose="02040502050405020303" pitchFamily="18" charset="0"/>
              </a:rPr>
              <a:t>»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2013 г. – переиздание учебника «</a:t>
            </a:r>
            <a:r>
              <a:rPr lang="ru-RU" b="1" dirty="0" err="1">
                <a:latin typeface="Georgia" panose="02040502050405020303" pitchFamily="18" charset="0"/>
              </a:rPr>
              <a:t>Мушэхэн</a:t>
            </a:r>
            <a:r>
              <a:rPr lang="ru-RU" b="1" dirty="0">
                <a:latin typeface="Georgia" panose="02040502050405020303" pitchFamily="18" charset="0"/>
              </a:rPr>
              <a:t>»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2013 г. – переиздание «Методические рекомендации к учебнику «</a:t>
            </a:r>
            <a:r>
              <a:rPr lang="ru-RU" b="1" dirty="0" err="1">
                <a:latin typeface="Georgia" panose="02040502050405020303" pitchFamily="18" charset="0"/>
              </a:rPr>
              <a:t>Мушэхэн</a:t>
            </a:r>
            <a:r>
              <a:rPr lang="ru-RU" b="1" dirty="0">
                <a:latin typeface="Georgia" panose="02040502050405020303" pitchFamily="18" charset="0"/>
              </a:rPr>
              <a:t>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2013 г.- выпуск рабочей тетради «</a:t>
            </a:r>
            <a:r>
              <a:rPr lang="ru-RU" b="1" dirty="0" err="1">
                <a:latin typeface="Georgia" panose="02040502050405020303" pitchFamily="18" charset="0"/>
              </a:rPr>
              <a:t>Буряад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хэлэн</a:t>
            </a:r>
            <a:r>
              <a:rPr lang="ru-RU" b="1" dirty="0">
                <a:latin typeface="Georgia" panose="02040502050405020303" pitchFamily="18" charset="0"/>
              </a:rPr>
              <a:t>»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1" dirty="0">
              <a:latin typeface="Georgia" panose="02040502050405020303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2014 г. - переиздание учебника «</a:t>
            </a:r>
            <a:r>
              <a:rPr lang="ru-RU" b="1" dirty="0" err="1">
                <a:latin typeface="Georgia" panose="02040502050405020303" pitchFamily="18" charset="0"/>
              </a:rPr>
              <a:t>Узэглэл</a:t>
            </a:r>
            <a:r>
              <a:rPr lang="ru-RU" b="1" dirty="0">
                <a:latin typeface="Georgia" panose="02040502050405020303" pitchFamily="18" charset="0"/>
              </a:rPr>
              <a:t>»</a:t>
            </a:r>
          </a:p>
          <a:p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13"/>
    </mc:Choice>
    <mc:Fallback xmlns="">
      <p:transition spd="slow" advTm="2541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Очирова Е.Б., </a:t>
            </a:r>
            <a:r>
              <a:rPr lang="ru-RU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заслуженный учитель РБ и РФ;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Доржиева Л.Д., </a:t>
            </a:r>
            <a:r>
              <a:rPr lang="ru-RU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учитель начальных классов,  </a:t>
            </a:r>
            <a:r>
              <a:rPr lang="ru-RU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Почётный работник общего образования РФ;</a:t>
            </a:r>
            <a:endParaRPr lang="ru-RU" dirty="0" smtClean="0"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Очирова В.Н., </a:t>
            </a:r>
            <a:r>
              <a:rPr lang="ru-RU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учитель начальных классов;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err="1" smtClean="0">
                <a:solidFill>
                  <a:srgbClr val="0000CC"/>
                </a:solidFill>
                <a:latin typeface="Monotype Corsiva" panose="03010101010201010101" pitchFamily="66" charset="0"/>
              </a:rPr>
              <a:t>Аюшиева</a:t>
            </a:r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С.И., </a:t>
            </a:r>
            <a:r>
              <a:rPr lang="ru-RU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учитель начальных классов</a:t>
            </a:r>
            <a:endParaRPr lang="ru-RU" dirty="0"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Авторы: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7"/>
    </mc:Choice>
    <mc:Fallback xmlns="">
      <p:transition spd="slow" advTm="131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197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Распространение педагогического опыта</a:t>
            </a:r>
            <a:r>
              <a:rPr lang="ru-RU" dirty="0" smtClean="0">
                <a:effectLst>
                  <a:reflection blurRad="12700" endPos="0" dir="5400000" sy="-90000" algn="bl" rotWithShape="0"/>
                </a:effectLst>
              </a:rPr>
              <a:t/>
            </a:r>
            <a:br>
              <a:rPr lang="ru-RU" dirty="0" smtClean="0">
                <a:effectLst>
                  <a:reflection blurRad="12700" endPos="0" dir="5400000" sy="-90000" algn="bl" rotWithShape="0"/>
                </a:effectLst>
              </a:rPr>
            </a:br>
            <a:endParaRPr lang="ru-RU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b="1" dirty="0" smtClean="0"/>
              <a:t>Мастер-класс по апробации «</a:t>
            </a:r>
            <a:r>
              <a:rPr lang="ru-RU" b="1" dirty="0" err="1" smtClean="0"/>
              <a:t>Узэглэл</a:t>
            </a:r>
            <a:r>
              <a:rPr lang="ru-RU" b="1" dirty="0" smtClean="0"/>
              <a:t>» БИПКРО июнь 2003 г 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 smtClean="0"/>
              <a:t>Открытые уроки на Межрайонном  семинаре учителей начальных классов БСОШ март 2006 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Открытые уроки на районном  семинаре завучей и учителей начальных классов БСОШ январь 2009 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Мастер-класс «</a:t>
            </a:r>
            <a:r>
              <a:rPr lang="ru-RU" b="1" dirty="0" err="1" smtClean="0"/>
              <a:t>Здоровьесберегающая</a:t>
            </a:r>
            <a:r>
              <a:rPr lang="ru-RU" b="1" dirty="0" smtClean="0"/>
              <a:t> технология» КСОШ №1 февраль 2011 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Мастер-класс «Проектирование образовательного процесса по бурятскому языку в условиях внедрения ФГОС </a:t>
            </a:r>
            <a:r>
              <a:rPr lang="ru-RU" b="1" dirty="0" err="1" smtClean="0"/>
              <a:t>РИКУиО</a:t>
            </a:r>
            <a:r>
              <a:rPr lang="ru-RU" b="1" dirty="0" smtClean="0"/>
              <a:t> март 2013 г.»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86"/>
    </mc:Choice>
    <mc:Fallback xmlns="">
      <p:transition spd="slow" advTm="2538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49EDF5"/>
            </a:gs>
            <a:gs pos="7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хэлэеэ</a:t>
            </a:r>
            <a:r>
              <a:rPr lang="ru-RU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шудалая</a:t>
            </a:r>
            <a:r>
              <a:rPr lang="ru-RU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b="1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Сагаалган</a:t>
            </a:r>
            <a:r>
              <a:rPr lang="ru-RU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 – </a:t>
            </a:r>
            <a:r>
              <a:rPr lang="ru-RU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манай</a:t>
            </a:r>
            <a:r>
              <a:rPr lang="ru-RU" dirty="0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800000"/>
                </a:solidFill>
                <a:effectLst>
                  <a:reflection blurRad="12700" endPos="0" dir="5400000" sy="-90000" algn="bl" rotWithShape="0"/>
                </a:effectLst>
              </a:rPr>
              <a:t>һайндэр!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В\Pictures\2014-10-14\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4191000" cy="3079315"/>
          </a:xfrm>
          <a:prstGeom prst="rect">
            <a:avLst/>
          </a:prstGeom>
          <a:noFill/>
        </p:spPr>
      </p:pic>
      <p:pic>
        <p:nvPicPr>
          <p:cNvPr id="2051" name="Picture 3" descr="C:\Users\В\Pictures\2014-10-14\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286124"/>
            <a:ext cx="4343400" cy="31086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5"/>
    </mc:Choice>
    <mc:Fallback xmlns="">
      <p:transition spd="slow" advTm="18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6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9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317</TotalTime>
  <Words>461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УМК        «Үзэглэл»</vt:lpstr>
      <vt:lpstr>УМК «Мушэхэн»</vt:lpstr>
      <vt:lpstr>Презентация PowerPoint</vt:lpstr>
      <vt:lpstr>Этапы создания УМК </vt:lpstr>
      <vt:lpstr>Презентация PowerPoint</vt:lpstr>
      <vt:lpstr>Презентация PowerPoint</vt:lpstr>
      <vt:lpstr>Распространение педагогического опыта </vt:lpstr>
      <vt:lpstr>Буряад хэлэеэ шудалая! Сагаалган – манай һайндэр! </vt:lpstr>
      <vt:lpstr>Һайн даа, Үзэглэлнай! </vt:lpstr>
      <vt:lpstr>Буряад хэлэнэй габшагай үдэрнүүд</vt:lpstr>
      <vt:lpstr>«Бамбарууш», «Гуламта» нааданууд</vt:lpstr>
      <vt:lpstr>«Баатар - дангина»</vt:lpstr>
      <vt:lpstr>Презентация PowerPoint</vt:lpstr>
      <vt:lpstr> I место в НПК «Инновационные проекты в сфере функционирования бурятского языка в номинации «Выставка методических изданий»       24.03.2010 г  </vt:lpstr>
      <vt:lpstr>Республиканская выставка-ярмарка педагогических инноваций, методических идей  2010 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«Барагханская СОШ»</dc:title>
  <dc:creator>В</dc:creator>
  <cp:lastModifiedBy>Туяна</cp:lastModifiedBy>
  <cp:revision>42</cp:revision>
  <dcterms:created xsi:type="dcterms:W3CDTF">2014-10-13T02:02:13Z</dcterms:created>
  <dcterms:modified xsi:type="dcterms:W3CDTF">2014-11-22T02:35:59Z</dcterms:modified>
</cp:coreProperties>
</file>